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96" r:id="rId3"/>
    <p:sldId id="297" r:id="rId4"/>
    <p:sldId id="273" r:id="rId5"/>
    <p:sldId id="276" r:id="rId6"/>
    <p:sldId id="277" r:id="rId7"/>
    <p:sldId id="288" r:id="rId8"/>
    <p:sldId id="278" r:id="rId9"/>
    <p:sldId id="280" r:id="rId10"/>
    <p:sldId id="282" r:id="rId11"/>
    <p:sldId id="283" r:id="rId12"/>
    <p:sldId id="298" r:id="rId13"/>
    <p:sldId id="290" r:id="rId14"/>
    <p:sldId id="259" r:id="rId1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400D"/>
    <a:srgbClr val="F6491A"/>
    <a:srgbClr val="DA51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51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ACCF2-FE8A-4180-9C88-922EDC21C30C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6F9AA-C549-4F6B-B733-23B0503718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8108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1606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1315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1642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6358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4875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5417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6653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9924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881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8186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117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5182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mail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9336426" cy="698677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875939" y="3536605"/>
            <a:ext cx="1939602" cy="355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0" spc="-150" dirty="0" smtClean="0">
                <a:solidFill>
                  <a:srgbClr val="FF6600">
                    <a:alpha val="15000"/>
                  </a:srgbClr>
                </a:solidFill>
                <a:latin typeface="OCR A Std"/>
                <a:cs typeface="OCR A Std"/>
              </a:rPr>
              <a:t>&gt;</a:t>
            </a:r>
            <a:endParaRPr lang="es-ES" sz="2800" dirty="0" smtClean="0">
              <a:solidFill>
                <a:srgbClr val="FF6600">
                  <a:alpha val="15000"/>
                </a:srgbClr>
              </a:solidFill>
              <a:latin typeface="OCR A Std"/>
              <a:cs typeface="OCR A Std"/>
            </a:endParaRPr>
          </a:p>
          <a:p>
            <a:pPr algn="r">
              <a:lnSpc>
                <a:spcPct val="90000"/>
              </a:lnSpc>
            </a:pPr>
            <a:endParaRPr lang="es-ES" sz="2800" dirty="0">
              <a:solidFill>
                <a:schemeClr val="bg1">
                  <a:lumMod val="85000"/>
                </a:schemeClr>
              </a:solidFill>
              <a:latin typeface="OCR A Std"/>
              <a:cs typeface="OCR A Std"/>
            </a:endParaRPr>
          </a:p>
        </p:txBody>
      </p:sp>
      <p:sp>
        <p:nvSpPr>
          <p:cNvPr id="7" name="CuadroTexto 4"/>
          <p:cNvSpPr txBox="1"/>
          <p:nvPr/>
        </p:nvSpPr>
        <p:spPr>
          <a:xfrm>
            <a:off x="2069844" y="3017387"/>
            <a:ext cx="4530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spc="-150" dirty="0" smtClean="0">
                <a:solidFill>
                  <a:srgbClr val="FF6600"/>
                </a:solidFill>
                <a:latin typeface="OCR A Std"/>
                <a:cs typeface="OCR A Std"/>
              </a:rPr>
              <a:t>Alfabetización Digital</a:t>
            </a:r>
          </a:p>
          <a:p>
            <a:pPr algn="r"/>
            <a:r>
              <a:rPr lang="es-ES" sz="2400" spc="-150" dirty="0">
                <a:solidFill>
                  <a:schemeClr val="bg1">
                    <a:lumMod val="50000"/>
                  </a:schemeClr>
                </a:solidFill>
                <a:latin typeface="OCR A Std"/>
                <a:cs typeface="OCR A Std"/>
              </a:rPr>
              <a:t>2012</a:t>
            </a:r>
          </a:p>
          <a:p>
            <a:pPr algn="r"/>
            <a:r>
              <a:rPr lang="es-ES" sz="2800" spc="-150" dirty="0" smtClean="0">
                <a:solidFill>
                  <a:srgbClr val="FF6600"/>
                </a:solidFill>
                <a:latin typeface="OCR A Std"/>
                <a:cs typeface="OCR A Std"/>
              </a:rPr>
              <a:t>   </a:t>
            </a:r>
            <a:endParaRPr lang="es-ES" sz="2800" dirty="0">
              <a:solidFill>
                <a:schemeClr val="bg1">
                  <a:lumMod val="85000"/>
                </a:schemeClr>
              </a:solidFill>
              <a:latin typeface="OCR A Std"/>
              <a:cs typeface="OCR A Std"/>
            </a:endParaRPr>
          </a:p>
        </p:txBody>
      </p:sp>
      <p:sp>
        <p:nvSpPr>
          <p:cNvPr id="8" name="CuadroTexto 4"/>
          <p:cNvSpPr txBox="1"/>
          <p:nvPr/>
        </p:nvSpPr>
        <p:spPr>
          <a:xfrm>
            <a:off x="4616246" y="4758551"/>
            <a:ext cx="1939602" cy="1028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spc="-150" dirty="0" smtClean="0">
                <a:solidFill>
                  <a:srgbClr val="FF6600">
                    <a:alpha val="15000"/>
                  </a:srgbClr>
                </a:solidFill>
                <a:latin typeface="OCR A Std"/>
                <a:cs typeface="OCR A Std"/>
              </a:rPr>
              <a:t>4 </a:t>
            </a:r>
            <a:r>
              <a:rPr lang="es-ES" sz="3200" spc="-150" dirty="0" smtClean="0">
                <a:solidFill>
                  <a:srgbClr val="FF6600">
                    <a:alpha val="15000"/>
                  </a:srgbClr>
                </a:solidFill>
                <a:latin typeface="OCR A Std"/>
                <a:cs typeface="OCR A Std"/>
              </a:rPr>
              <a:t>de 4</a:t>
            </a:r>
            <a:endParaRPr lang="es-ES" sz="3200" dirty="0" smtClean="0">
              <a:solidFill>
                <a:srgbClr val="FF6600">
                  <a:alpha val="15000"/>
                </a:srgbClr>
              </a:solidFill>
              <a:latin typeface="OCR A Std"/>
              <a:cs typeface="OCR A Std"/>
            </a:endParaRPr>
          </a:p>
          <a:p>
            <a:pPr algn="r">
              <a:lnSpc>
                <a:spcPct val="90000"/>
              </a:lnSpc>
            </a:pPr>
            <a:endParaRPr lang="es-ES" sz="3200" dirty="0">
              <a:solidFill>
                <a:schemeClr val="bg1">
                  <a:lumMod val="85000"/>
                </a:schemeClr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030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973015"/>
            <a:ext cx="6838461" cy="3947827"/>
          </a:xfrm>
        </p:spPr>
        <p:txBody>
          <a:bodyPr>
            <a:normAutofit/>
          </a:bodyPr>
          <a:lstStyle/>
          <a:p>
            <a:pPr lvl="0" algn="l"/>
            <a:r>
              <a:rPr lang="es-ES" sz="1800" dirty="0" smtClean="0">
                <a:latin typeface="Verdana" pitchFamily="34" charset="0"/>
              </a:rPr>
              <a:t>e) Abrir archivos adjuntos</a:t>
            </a: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0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7887" y="1635247"/>
            <a:ext cx="3318675" cy="210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5627076" y="2923755"/>
            <a:ext cx="492369" cy="478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1" name="Imagen 10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07343" y="1283110"/>
            <a:ext cx="6838461" cy="4709371"/>
          </a:xfrm>
        </p:spPr>
        <p:txBody>
          <a:bodyPr>
            <a:normAutofit/>
          </a:bodyPr>
          <a:lstStyle/>
          <a:p>
            <a:endParaRPr lang="es-ES" sz="2400" dirty="0" smtClean="0">
              <a:latin typeface="Verdana" pitchFamily="34" charset="0"/>
            </a:endParaRPr>
          </a:p>
          <a:p>
            <a:pPr algn="l"/>
            <a:r>
              <a:rPr lang="es-CL" sz="1800" dirty="0" smtClean="0">
                <a:latin typeface="Verdana" pitchFamily="34" charset="0"/>
              </a:rPr>
              <a:t>f) Eliminar correos</a:t>
            </a:r>
          </a:p>
          <a:p>
            <a:pPr algn="l"/>
            <a:endParaRPr lang="es-CL" sz="1800" dirty="0" smtClean="0">
              <a:latin typeface="Verdana" pitchFamily="34" charset="0"/>
            </a:endParaRPr>
          </a:p>
          <a:p>
            <a:pPr algn="l"/>
            <a:endParaRPr lang="es-CL" sz="1800" dirty="0" smtClean="0">
              <a:latin typeface="Verdana" pitchFamily="34" charset="0"/>
            </a:endParaRPr>
          </a:p>
          <a:p>
            <a:pPr algn="l"/>
            <a:endParaRPr lang="es-CL" sz="1800" dirty="0" smtClean="0">
              <a:latin typeface="Verdana" pitchFamily="34" charset="0"/>
            </a:endParaRPr>
          </a:p>
          <a:p>
            <a:pPr algn="l"/>
            <a:endParaRPr lang="es-CL" sz="1800" dirty="0" smtClean="0">
              <a:latin typeface="Verdana" pitchFamily="34" charset="0"/>
            </a:endParaRPr>
          </a:p>
          <a:p>
            <a:pPr algn="l"/>
            <a:endParaRPr lang="es-CL" sz="1800" dirty="0" smtClean="0">
              <a:latin typeface="Verdana" pitchFamily="34" charset="0"/>
            </a:endParaRPr>
          </a:p>
          <a:p>
            <a:pPr algn="l"/>
            <a:endParaRPr lang="es-CL" sz="1800" dirty="0" smtClean="0">
              <a:latin typeface="Verdana" pitchFamily="34" charset="0"/>
            </a:endParaRPr>
          </a:p>
          <a:p>
            <a:pPr algn="l"/>
            <a:endParaRPr lang="es-CL" sz="1800" dirty="0" smtClean="0">
              <a:latin typeface="Verdana" pitchFamily="34" charset="0"/>
            </a:endParaRPr>
          </a:p>
          <a:p>
            <a:pPr algn="l"/>
            <a:endParaRPr lang="es-CL" sz="1800" dirty="0" smtClean="0">
              <a:latin typeface="Verdana" pitchFamily="34" charset="0"/>
            </a:endParaRPr>
          </a:p>
          <a:p>
            <a:pPr algn="just"/>
            <a:endParaRPr lang="es-C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200" dirty="0" smtClean="0"/>
          </a:p>
          <a:p>
            <a:r>
              <a:rPr lang="es-CL" sz="1200" dirty="0" smtClean="0"/>
              <a:t> </a:t>
            </a:r>
            <a:endParaRPr lang="es-ES" sz="1200" dirty="0" smtClean="0"/>
          </a:p>
          <a:p>
            <a:endParaRPr lang="es-ES" sz="1200" dirty="0" smtClean="0"/>
          </a:p>
          <a:p>
            <a:pPr algn="just"/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0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9" name="8 Imagen" descr="Eliminar Corre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617" y="2328143"/>
            <a:ext cx="7011187" cy="3158257"/>
          </a:xfrm>
          <a:prstGeom prst="rect">
            <a:avLst/>
          </a:prstGeom>
        </p:spPr>
      </p:pic>
      <p:pic>
        <p:nvPicPr>
          <p:cNvPr id="11" name="Imagen 10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07343" y="1283110"/>
            <a:ext cx="6838461" cy="4709371"/>
          </a:xfrm>
        </p:spPr>
        <p:txBody>
          <a:bodyPr>
            <a:normAutofit/>
          </a:bodyPr>
          <a:lstStyle/>
          <a:p>
            <a:pPr algn="l"/>
            <a:r>
              <a:rPr lang="es-CL" sz="1800" dirty="0" smtClean="0">
                <a:latin typeface="Verdana" pitchFamily="34" charset="0"/>
              </a:rPr>
              <a:t>g) Etiquetar correos</a:t>
            </a:r>
          </a:p>
          <a:p>
            <a:pPr algn="l"/>
            <a:endParaRPr lang="es-CL" sz="1800" dirty="0" smtClean="0">
              <a:latin typeface="Verdana" pitchFamily="34" charset="0"/>
            </a:endParaRPr>
          </a:p>
          <a:p>
            <a:pPr algn="l"/>
            <a:endParaRPr lang="es-CL" sz="1800" dirty="0" smtClean="0">
              <a:latin typeface="Verdana" pitchFamily="34" charset="0"/>
            </a:endParaRPr>
          </a:p>
          <a:p>
            <a:pPr algn="just"/>
            <a:endParaRPr lang="es-C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200" dirty="0" smtClean="0"/>
          </a:p>
          <a:p>
            <a:r>
              <a:rPr lang="es-CL" sz="1200" dirty="0" smtClean="0"/>
              <a:t> </a:t>
            </a:r>
            <a:endParaRPr lang="es-ES" sz="1200" dirty="0" smtClean="0"/>
          </a:p>
          <a:p>
            <a:endParaRPr lang="es-ES" sz="1200" dirty="0" smtClean="0"/>
          </a:p>
          <a:p>
            <a:pPr algn="just"/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0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8" name="7 Imagen" descr="Etiquet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062" y="2006918"/>
            <a:ext cx="6931742" cy="2938677"/>
          </a:xfrm>
          <a:prstGeom prst="rect">
            <a:avLst/>
          </a:prstGeom>
        </p:spPr>
      </p:pic>
      <p:pic>
        <p:nvPicPr>
          <p:cNvPr id="9" name="Imagen 8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844062"/>
            <a:ext cx="7099719" cy="5545015"/>
          </a:xfrm>
        </p:spPr>
        <p:txBody>
          <a:bodyPr>
            <a:normAutofit/>
          </a:bodyPr>
          <a:lstStyle/>
          <a:p>
            <a:pPr algn="l"/>
            <a:endParaRPr lang="es-ES" sz="1800" dirty="0">
              <a:latin typeface="Verdana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s-CL" sz="1800" b="1" dirty="0" smtClean="0">
                <a:solidFill>
                  <a:schemeClr val="tx1"/>
                </a:solidFill>
                <a:latin typeface="Verdana" pitchFamily="34" charset="0"/>
              </a:rPr>
              <a:t>Actividad de aprendizaje</a:t>
            </a:r>
          </a:p>
          <a:p>
            <a:pPr algn="l"/>
            <a:endParaRPr lang="es-CL" sz="1800" dirty="0" smtClean="0">
              <a:latin typeface="Verdana" pitchFamily="34" charset="0"/>
            </a:endParaRPr>
          </a:p>
          <a:p>
            <a:pPr marL="514350" indent="-514350" algn="just">
              <a:buAutoNum type="arabicPeriod"/>
            </a:pPr>
            <a:r>
              <a:rPr lang="es-ES" sz="1800" dirty="0" smtClean="0">
                <a:latin typeface="Verdana" pitchFamily="34" charset="0"/>
              </a:rPr>
              <a:t>Abra </a:t>
            </a:r>
            <a:r>
              <a:rPr lang="es-ES" sz="1800" dirty="0">
                <a:latin typeface="Verdana" pitchFamily="34" charset="0"/>
              </a:rPr>
              <a:t>el buzón de correo electrónico y envíe a alguna o alguno de sus compañeros un </a:t>
            </a:r>
            <a:r>
              <a:rPr lang="es-ES" sz="1800" dirty="0" smtClean="0">
                <a:latin typeface="Verdana" pitchFamily="34" charset="0"/>
              </a:rPr>
              <a:t>correo electrónico </a:t>
            </a:r>
            <a:r>
              <a:rPr lang="es-ES" sz="1800" dirty="0">
                <a:latin typeface="Verdana" pitchFamily="34" charset="0"/>
              </a:rPr>
              <a:t>con un archivo adjunto</a:t>
            </a:r>
            <a:r>
              <a:rPr lang="es-ES" sz="1800" dirty="0" smtClean="0">
                <a:latin typeface="Verdana" pitchFamily="34" charset="0"/>
              </a:rPr>
              <a:t>.</a:t>
            </a:r>
          </a:p>
          <a:p>
            <a:pPr algn="just"/>
            <a:endParaRPr lang="es-ES" sz="1800" dirty="0">
              <a:latin typeface="Verdana" pitchFamily="34" charset="0"/>
            </a:endParaRPr>
          </a:p>
          <a:p>
            <a:pPr algn="just"/>
            <a:r>
              <a:rPr lang="es-ES" sz="1800" dirty="0">
                <a:latin typeface="Verdana" pitchFamily="34" charset="0"/>
              </a:rPr>
              <a:t>2. </a:t>
            </a:r>
            <a:r>
              <a:rPr lang="es-ES" sz="1800" dirty="0" smtClean="0">
                <a:latin typeface="Verdana" pitchFamily="34" charset="0"/>
              </a:rPr>
              <a:t>	Borre </a:t>
            </a:r>
            <a:r>
              <a:rPr lang="es-ES" sz="1800" dirty="0">
                <a:latin typeface="Verdana" pitchFamily="34" charset="0"/>
              </a:rPr>
              <a:t>el archivo de saludo </a:t>
            </a:r>
            <a:r>
              <a:rPr lang="es-ES" sz="1800" dirty="0" smtClean="0">
                <a:latin typeface="Verdana" pitchFamily="34" charset="0"/>
              </a:rPr>
              <a:t>inicial 	que </a:t>
            </a:r>
            <a:r>
              <a:rPr lang="es-ES" sz="1800" dirty="0">
                <a:latin typeface="Verdana" pitchFamily="34" charset="0"/>
              </a:rPr>
              <a:t>envía Gmail al </a:t>
            </a:r>
            <a:r>
              <a:rPr lang="es-ES" sz="1800" dirty="0" smtClean="0">
                <a:latin typeface="Verdana" pitchFamily="34" charset="0"/>
              </a:rPr>
              <a:t>	crear </a:t>
            </a:r>
            <a:r>
              <a:rPr lang="es-ES" sz="1800" dirty="0">
                <a:latin typeface="Verdana" pitchFamily="34" charset="0"/>
              </a:rPr>
              <a:t>la cuenta</a:t>
            </a:r>
            <a:r>
              <a:rPr lang="es-ES" sz="1800" dirty="0" smtClean="0">
                <a:latin typeface="Verdana" pitchFamily="34" charset="0"/>
              </a:rPr>
              <a:t>.</a:t>
            </a:r>
          </a:p>
          <a:p>
            <a:pPr algn="just"/>
            <a:endParaRPr lang="es-ES" sz="1800" dirty="0">
              <a:latin typeface="Verdana" pitchFamily="34" charset="0"/>
            </a:endParaRPr>
          </a:p>
          <a:p>
            <a:pPr algn="just"/>
            <a:r>
              <a:rPr lang="es-ES" sz="1800" dirty="0">
                <a:latin typeface="Verdana" pitchFamily="34" charset="0"/>
              </a:rPr>
              <a:t>3</a:t>
            </a:r>
            <a:r>
              <a:rPr lang="es-ES" sz="1800" dirty="0" smtClean="0">
                <a:latin typeface="Verdana" pitchFamily="34" charset="0"/>
              </a:rPr>
              <a:t>.	Cree </a:t>
            </a:r>
            <a:r>
              <a:rPr lang="es-ES" sz="1800" dirty="0">
                <a:latin typeface="Verdana" pitchFamily="34" charset="0"/>
              </a:rPr>
              <a:t>una etiqueta para familiares y </a:t>
            </a:r>
            <a:r>
              <a:rPr lang="es-ES" sz="1800" dirty="0" smtClean="0">
                <a:latin typeface="Verdana" pitchFamily="34" charset="0"/>
              </a:rPr>
              <a:t>	luego </a:t>
            </a:r>
            <a:r>
              <a:rPr lang="es-ES" sz="1800" dirty="0">
                <a:latin typeface="Verdana" pitchFamily="34" charset="0"/>
              </a:rPr>
              <a:t>otro para </a:t>
            </a:r>
            <a:r>
              <a:rPr lang="es-ES" sz="1800" dirty="0" smtClean="0">
                <a:latin typeface="Verdana" pitchFamily="34" charset="0"/>
              </a:rPr>
              <a:t>	amigos</a:t>
            </a:r>
            <a:r>
              <a:rPr lang="es-ES" sz="1800" dirty="0">
                <a:latin typeface="Verdana" pitchFamily="34" charset="0"/>
              </a:rPr>
              <a:t>. Etiquete </a:t>
            </a:r>
            <a:r>
              <a:rPr lang="es-ES" sz="1800" dirty="0" smtClean="0">
                <a:latin typeface="Verdana" pitchFamily="34" charset="0"/>
              </a:rPr>
              <a:t>al menos </a:t>
            </a:r>
            <a:r>
              <a:rPr lang="es-ES" sz="1800" dirty="0">
                <a:latin typeface="Verdana" pitchFamily="34" charset="0"/>
              </a:rPr>
              <a:t>un </a:t>
            </a:r>
            <a:r>
              <a:rPr lang="es-ES" sz="1800" dirty="0" smtClean="0">
                <a:latin typeface="Verdana" pitchFamily="34" charset="0"/>
              </a:rPr>
              <a:t>mensaje en </a:t>
            </a:r>
            <a:r>
              <a:rPr lang="es-ES" sz="1800" dirty="0">
                <a:latin typeface="Verdana" pitchFamily="34" charset="0"/>
              </a:rPr>
              <a:t>cada </a:t>
            </a:r>
            <a:r>
              <a:rPr lang="es-ES" sz="1800" dirty="0" smtClean="0">
                <a:latin typeface="Verdana" pitchFamily="34" charset="0"/>
              </a:rPr>
              <a:t>	etiqueta</a:t>
            </a:r>
            <a:r>
              <a:rPr lang="es-ES" sz="1800" dirty="0">
                <a:latin typeface="Verdana" pitchFamily="34" charset="0"/>
              </a:rPr>
              <a:t>.</a:t>
            </a:r>
            <a:endParaRPr lang="es-CL" sz="1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1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prstClr val="white"/>
                </a:solidFill>
                <a:latin typeface="OCR A Std"/>
                <a:cs typeface="OCR A Std"/>
              </a:rPr>
              <a:t>Alfabetización Digital</a:t>
            </a:r>
            <a:endParaRPr lang="es-ES" sz="1100" dirty="0" smtClean="0">
              <a:solidFill>
                <a:prstClr val="white"/>
              </a:solidFill>
              <a:latin typeface="OCR A Std"/>
              <a:cs typeface="OCR A Std"/>
            </a:endParaRPr>
          </a:p>
        </p:txBody>
      </p: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595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ontraPortad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9336427" cy="698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48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1426309"/>
            <a:ext cx="6838461" cy="4259383"/>
          </a:xfrm>
        </p:spPr>
        <p:txBody>
          <a:bodyPr>
            <a:normAutofit lnSpcReduction="10000"/>
          </a:bodyPr>
          <a:lstStyle/>
          <a:p>
            <a:pPr algn="l"/>
            <a:endParaRPr lang="es-ES" sz="2500" dirty="0">
              <a:latin typeface="Verdana" pitchFamily="34" charset="0"/>
            </a:endParaRPr>
          </a:p>
          <a:p>
            <a:pPr algn="r"/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Cuarta Unidad: Correo electrónico</a:t>
            </a:r>
          </a:p>
          <a:p>
            <a:pPr algn="l"/>
            <a:endParaRPr lang="es-ES" sz="1800" dirty="0">
              <a:latin typeface="Verdana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¿Qué es el correo electrónico?</a:t>
            </a:r>
          </a:p>
          <a:p>
            <a:pPr algn="l"/>
            <a:endParaRPr lang="es-ES" sz="1900" dirty="0">
              <a:latin typeface="Verdana" pitchFamily="34" charset="0"/>
            </a:endParaRPr>
          </a:p>
          <a:p>
            <a:pPr algn="l"/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•	Las partes de una dirección de correo electrónico</a:t>
            </a:r>
          </a:p>
          <a:p>
            <a:pPr algn="l"/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•	</a:t>
            </a: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Actividad práctica paso </a:t>
            </a:r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a paso</a:t>
            </a:r>
          </a:p>
          <a:p>
            <a:pPr algn="l"/>
            <a:endParaRPr lang="es-ES" sz="3300" dirty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400" dirty="0" smtClean="0"/>
          </a:p>
          <a:p>
            <a:r>
              <a:rPr lang="es-CL" sz="1400" dirty="0" smtClean="0"/>
              <a:t> </a:t>
            </a:r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8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9" name="Imagen 8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96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1426308"/>
            <a:ext cx="6838461" cy="4798645"/>
          </a:xfrm>
        </p:spPr>
        <p:txBody>
          <a:bodyPr>
            <a:normAutofit/>
          </a:bodyPr>
          <a:lstStyle/>
          <a:p>
            <a:pPr algn="l"/>
            <a:endParaRPr lang="es-ES" sz="2500" dirty="0">
              <a:latin typeface="Verdana" pitchFamily="34" charset="0"/>
            </a:endParaRPr>
          </a:p>
          <a:p>
            <a:pPr algn="l"/>
            <a:endParaRPr lang="es-ES" sz="1800" dirty="0">
              <a:latin typeface="Verdana" pitchFamily="34" charset="0"/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2. Administrando 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nuestra cuenta de correo electrónico</a:t>
            </a:r>
          </a:p>
          <a:p>
            <a:pPr algn="l"/>
            <a:endParaRPr lang="es-ES" sz="1800" dirty="0">
              <a:latin typeface="Verdana" pitchFamily="34" charset="0"/>
            </a:endParaRPr>
          </a:p>
          <a:p>
            <a:pPr algn="l"/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•	Actividad práctica paso a paso</a:t>
            </a:r>
          </a:p>
          <a:p>
            <a:pPr algn="l"/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•	Actividad de aprendizaje</a:t>
            </a: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400" dirty="0" smtClean="0"/>
          </a:p>
          <a:p>
            <a:r>
              <a:rPr lang="es-CL" sz="1400" dirty="0" smtClean="0"/>
              <a:t> </a:t>
            </a:r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8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prstClr val="white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9" name="Imagen 8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042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1426308"/>
            <a:ext cx="6838461" cy="5004339"/>
          </a:xfrm>
        </p:spPr>
        <p:txBody>
          <a:bodyPr>
            <a:normAutofit/>
          </a:bodyPr>
          <a:lstStyle/>
          <a:p>
            <a:pPr algn="l"/>
            <a:r>
              <a:rPr lang="es-CL" sz="2400" b="1" dirty="0" smtClean="0">
                <a:solidFill>
                  <a:schemeClr val="tx1"/>
                </a:solidFill>
                <a:latin typeface="Verdana" pitchFamily="34" charset="0"/>
              </a:rPr>
              <a:t>1. Las partes de un correo electrónico</a:t>
            </a: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400" dirty="0" smtClean="0"/>
          </a:p>
          <a:p>
            <a:r>
              <a:rPr lang="es-CL" sz="1400" dirty="0" smtClean="0"/>
              <a:t> </a:t>
            </a:r>
          </a:p>
          <a:p>
            <a:r>
              <a:rPr lang="es-CL" sz="36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pedro@gmail.com</a:t>
            </a:r>
            <a:endParaRPr lang="es-ES" sz="3600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400" dirty="0" smtClean="0"/>
          </a:p>
          <a:p>
            <a:pPr algn="just"/>
            <a:endParaRPr lang="es-E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just"/>
            <a:endParaRPr lang="es-E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just"/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	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	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8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sp>
        <p:nvSpPr>
          <p:cNvPr id="2" name="1 Flecha abajo"/>
          <p:cNvSpPr/>
          <p:nvPr/>
        </p:nvSpPr>
        <p:spPr>
          <a:xfrm>
            <a:off x="3601060" y="3223173"/>
            <a:ext cx="363415" cy="93784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2121" y="3270738"/>
            <a:ext cx="476250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4907" y="3270738"/>
            <a:ext cx="836002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66830" y="4336196"/>
            <a:ext cx="1031875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Nombre de usuario</a:t>
            </a:r>
            <a:endParaRPr lang="es-ES" sz="1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521199" y="4380185"/>
            <a:ext cx="75809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Arroba</a:t>
            </a:r>
            <a:endParaRPr lang="es-ES" sz="1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620570" y="4380185"/>
            <a:ext cx="166467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Servidor de correo</a:t>
            </a:r>
            <a:endParaRPr lang="es-ES" sz="1400" b="1" dirty="0"/>
          </a:p>
        </p:txBody>
      </p:sp>
      <p:pic>
        <p:nvPicPr>
          <p:cNvPr id="15" name="Imagen 14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1327553"/>
            <a:ext cx="7455877" cy="5205802"/>
          </a:xfrm>
        </p:spPr>
        <p:txBody>
          <a:bodyPr>
            <a:norm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s-CL" sz="1800" b="1" dirty="0" smtClean="0">
                <a:solidFill>
                  <a:schemeClr val="tx1"/>
                </a:solidFill>
                <a:latin typeface="Verdana" pitchFamily="34" charset="0"/>
              </a:rPr>
              <a:t>Actividad práctica paso a paso:</a:t>
            </a:r>
          </a:p>
          <a:p>
            <a:pPr algn="l"/>
            <a:endParaRPr lang="es-CL" sz="1800" dirty="0" smtClean="0">
              <a:latin typeface="Verdana" pitchFamily="34" charset="0"/>
            </a:endParaRPr>
          </a:p>
          <a:p>
            <a:endParaRPr lang="es-CL" sz="1800" dirty="0" smtClean="0">
              <a:latin typeface="Verdana" pitchFamily="34" charset="0"/>
            </a:endParaRPr>
          </a:p>
          <a:p>
            <a:endParaRPr lang="es-CL" sz="1800" dirty="0" smtClean="0">
              <a:latin typeface="Verdana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s-CL" sz="18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Ingrese a </a:t>
            </a:r>
            <a:r>
              <a:rPr lang="es-CL" sz="18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hlinkClick r:id="rId2"/>
              </a:rPr>
              <a:t>www.gmail.com</a:t>
            </a:r>
            <a:r>
              <a:rPr lang="es-CL" sz="18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y siga las instrucciones del manual del participante para crear su cuenta de correo. </a:t>
            </a: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400" dirty="0" smtClean="0"/>
          </a:p>
          <a:p>
            <a:r>
              <a:rPr lang="es-CL" sz="1400" dirty="0" smtClean="0"/>
              <a:t> </a:t>
            </a:r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7" name="Imagen 6" descr="Log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538" y="0"/>
            <a:ext cx="1373184" cy="6912000"/>
          </a:xfrm>
          <a:prstGeom prst="rect">
            <a:avLst/>
          </a:prstGeom>
        </p:spPr>
      </p:pic>
      <p:grpSp>
        <p:nvGrpSpPr>
          <p:cNvPr id="1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0" name="CuadroTexto 8"/>
          <p:cNvSpPr txBox="1"/>
          <p:nvPr/>
        </p:nvSpPr>
        <p:spPr>
          <a:xfrm>
            <a:off x="6819720" y="54408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3747" y="3930454"/>
            <a:ext cx="3810000" cy="131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3754" y="1087045"/>
            <a:ext cx="6838461" cy="5004339"/>
          </a:xfrm>
        </p:spPr>
        <p:txBody>
          <a:bodyPr>
            <a:normAutofit lnSpcReduction="10000"/>
          </a:bodyPr>
          <a:lstStyle/>
          <a:p>
            <a:pPr algn="l"/>
            <a:r>
              <a:rPr lang="es-CL" sz="1800" b="1" dirty="0" smtClean="0">
                <a:solidFill>
                  <a:schemeClr val="tx1"/>
                </a:solidFill>
                <a:latin typeface="Verdana" pitchFamily="34" charset="0"/>
              </a:rPr>
              <a:t>2. Administrando nuestra cuenta de correo electrónico</a:t>
            </a:r>
          </a:p>
          <a:p>
            <a:pPr algn="l"/>
            <a:endParaRPr lang="es-ES" sz="1800" dirty="0" smtClean="0">
              <a:latin typeface="Verdana" pitchFamily="34" charset="0"/>
            </a:endParaRPr>
          </a:p>
          <a:p>
            <a:pPr algn="l"/>
            <a:endParaRPr lang="es-ES" sz="1800" dirty="0">
              <a:latin typeface="Verdana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Actividad práctica paso a paso</a:t>
            </a:r>
          </a:p>
          <a:p>
            <a:pPr algn="l"/>
            <a:endParaRPr lang="es-ES" sz="1800" dirty="0">
              <a:latin typeface="Verdana" pitchFamily="34" charset="0"/>
            </a:endParaRPr>
          </a:p>
          <a:p>
            <a:pPr marL="514350" indent="-514350" algn="l"/>
            <a:r>
              <a:rPr lang="es-CL" sz="1800" dirty="0" smtClean="0">
                <a:latin typeface="Verdana" pitchFamily="34" charset="0"/>
              </a:rPr>
              <a:t>a) Ingresar a nuestra cuenta de correo electrónico Gmail</a:t>
            </a: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400" dirty="0" smtClean="0"/>
          </a:p>
          <a:p>
            <a:r>
              <a:rPr lang="es-CL" sz="1400" dirty="0" smtClean="0"/>
              <a:t> </a:t>
            </a:r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7" name="Imagen 6" descr="Log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538" y="0"/>
            <a:ext cx="1373184" cy="6912000"/>
          </a:xfrm>
          <a:prstGeom prst="rect">
            <a:avLst/>
          </a:prstGeom>
        </p:spPr>
      </p:pic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419" y="3699176"/>
            <a:ext cx="2966053" cy="195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1976" y="3867355"/>
            <a:ext cx="3897866" cy="1622093"/>
          </a:xfrm>
          <a:prstGeom prst="rect">
            <a:avLst/>
          </a:prstGeom>
        </p:spPr>
      </p:pic>
      <p:sp>
        <p:nvSpPr>
          <p:cNvPr id="4" name="3 Flecha derecha"/>
          <p:cNvSpPr/>
          <p:nvPr/>
        </p:nvSpPr>
        <p:spPr>
          <a:xfrm>
            <a:off x="3458308" y="5251938"/>
            <a:ext cx="1463668" cy="4056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0554" y="861381"/>
            <a:ext cx="7526215" cy="5621481"/>
          </a:xfrm>
        </p:spPr>
        <p:txBody>
          <a:bodyPr>
            <a:normAutofit/>
          </a:bodyPr>
          <a:lstStyle/>
          <a:p>
            <a:pPr algn="l"/>
            <a:endParaRPr lang="es-ES" sz="3800" dirty="0">
              <a:latin typeface="Verdana" pitchFamily="34" charset="0"/>
            </a:endParaRPr>
          </a:p>
          <a:p>
            <a:pPr algn="l"/>
            <a:r>
              <a:rPr lang="es-CL" sz="1800" dirty="0" smtClean="0">
                <a:latin typeface="Verdana" pitchFamily="34" charset="0"/>
              </a:rPr>
              <a:t>b) </a:t>
            </a:r>
            <a:r>
              <a:rPr lang="es-CL" sz="18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Redactar un correo electrónico</a:t>
            </a: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400" dirty="0" smtClean="0"/>
          </a:p>
          <a:p>
            <a:r>
              <a:rPr lang="es-CL" sz="1400" dirty="0" smtClean="0"/>
              <a:t> </a:t>
            </a:r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prstClr val="white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6690" b="44521"/>
          <a:stretch/>
        </p:blipFill>
        <p:spPr>
          <a:xfrm>
            <a:off x="3893530" y="2370236"/>
            <a:ext cx="1921115" cy="3173545"/>
          </a:xfrm>
          <a:prstGeom prst="rect">
            <a:avLst/>
          </a:prstGeom>
        </p:spPr>
      </p:pic>
      <p:pic>
        <p:nvPicPr>
          <p:cNvPr id="10" name="Imagen 9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38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5724" y="832338"/>
            <a:ext cx="7158892" cy="4890036"/>
          </a:xfrm>
        </p:spPr>
        <p:txBody>
          <a:bodyPr>
            <a:normAutofit/>
          </a:bodyPr>
          <a:lstStyle/>
          <a:p>
            <a:pPr algn="l"/>
            <a:endParaRPr lang="es-ES" sz="1400" dirty="0" smtClean="0"/>
          </a:p>
          <a:p>
            <a:endParaRPr lang="es-ES" sz="1400" dirty="0" smtClean="0"/>
          </a:p>
          <a:p>
            <a:pPr algn="l"/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c) Leer correo y enviar respuesta</a:t>
            </a:r>
          </a:p>
          <a:p>
            <a:pPr algn="l"/>
            <a:endParaRPr lang="es-ES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9508" y="1887752"/>
            <a:ext cx="6856530" cy="2717242"/>
          </a:xfrm>
          <a:prstGeom prst="rect">
            <a:avLst/>
          </a:prstGeom>
        </p:spPr>
      </p:pic>
      <p:pic>
        <p:nvPicPr>
          <p:cNvPr id="10" name="Imagen 9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5724" y="1346981"/>
            <a:ext cx="7432430" cy="5147604"/>
          </a:xfrm>
        </p:spPr>
        <p:txBody>
          <a:bodyPr>
            <a:normAutofit/>
          </a:bodyPr>
          <a:lstStyle/>
          <a:p>
            <a:pPr algn="l"/>
            <a:endParaRPr lang="es-ES" sz="1900" dirty="0" smtClean="0">
              <a:latin typeface="Verdana" pitchFamily="34" charset="0"/>
            </a:endParaRPr>
          </a:p>
          <a:p>
            <a:pPr algn="l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d) Adjuntar un archivo</a:t>
            </a: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0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4042" y="2646484"/>
            <a:ext cx="6860358" cy="172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72862" y="3657600"/>
            <a:ext cx="2520461" cy="4103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lecha arriba"/>
          <p:cNvSpPr/>
          <p:nvPr/>
        </p:nvSpPr>
        <p:spPr>
          <a:xfrm>
            <a:off x="3434862" y="3962400"/>
            <a:ext cx="269630" cy="96129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175</Words>
  <Application>Microsoft Office PowerPoint</Application>
  <PresentationFormat>Presentación en pantalla (4:3)</PresentationFormat>
  <Paragraphs>134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Programa Biblioredes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Programa BiblioRedes DIBAM</dc:creator>
  <cp:lastModifiedBy>mrivera</cp:lastModifiedBy>
  <cp:revision>151</cp:revision>
  <dcterms:created xsi:type="dcterms:W3CDTF">2011-11-15T16:08:20Z</dcterms:created>
  <dcterms:modified xsi:type="dcterms:W3CDTF">2012-07-18T15:24:49Z</dcterms:modified>
</cp:coreProperties>
</file>