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6" r:id="rId3"/>
    <p:sldId id="297" r:id="rId4"/>
    <p:sldId id="295" r:id="rId5"/>
    <p:sldId id="273" r:id="rId6"/>
    <p:sldId id="276" r:id="rId7"/>
    <p:sldId id="278" r:id="rId8"/>
    <p:sldId id="280" r:id="rId9"/>
    <p:sldId id="282" r:id="rId10"/>
    <p:sldId id="259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00D"/>
    <a:srgbClr val="F6491A"/>
    <a:srgbClr val="DA51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51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F2-FE8A-4180-9C88-922EDC21C30C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F9AA-C549-4F6B-B733-23B0503718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10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0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31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64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35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87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41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65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92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81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18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17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18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iblioredes.c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6" cy="698677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75939" y="3536605"/>
            <a:ext cx="1939602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&gt;</a:t>
            </a:r>
            <a:endParaRPr lang="es-ES" sz="28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4" name="CuadroTexto 4"/>
          <p:cNvSpPr txBox="1"/>
          <p:nvPr/>
        </p:nvSpPr>
        <p:spPr>
          <a:xfrm>
            <a:off x="2069844" y="3017387"/>
            <a:ext cx="4530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Alfabetización Digital</a:t>
            </a:r>
          </a:p>
          <a:p>
            <a:pPr algn="r"/>
            <a:r>
              <a:rPr lang="es-ES" sz="2400" spc="-150" dirty="0">
                <a:solidFill>
                  <a:schemeClr val="bg1">
                    <a:lumMod val="50000"/>
                  </a:schemeClr>
                </a:solidFill>
                <a:latin typeface="OCR A Std"/>
                <a:cs typeface="OCR A Std"/>
              </a:rPr>
              <a:t>2012</a:t>
            </a:r>
          </a:p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  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6" name="CuadroTexto 4"/>
          <p:cNvSpPr txBox="1"/>
          <p:nvPr/>
        </p:nvSpPr>
        <p:spPr>
          <a:xfrm>
            <a:off x="4616246" y="4758551"/>
            <a:ext cx="1939602" cy="102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3</a:t>
            </a:r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 </a:t>
            </a:r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de 4</a:t>
            </a:r>
            <a:endParaRPr lang="es-ES" sz="32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32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3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ntra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7" cy="69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8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150376"/>
            <a:ext cx="6838461" cy="5353664"/>
          </a:xfrm>
        </p:spPr>
        <p:txBody>
          <a:bodyPr>
            <a:normAutofit/>
          </a:bodyPr>
          <a:lstStyle/>
          <a:p>
            <a:pPr algn="l"/>
            <a:endParaRPr lang="es-E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Tercera Unidad: Introducción a Internet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Conceptos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esenciales de Internet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diferentes partes de una dirección web</a:t>
            </a:r>
          </a:p>
          <a:p>
            <a:pPr algn="l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	Herramientas para 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navegar</a:t>
            </a:r>
          </a:p>
          <a:p>
            <a:pPr marL="285750" indent="-285750" algn="l"/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    Actividad práctica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aso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paso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	Servicios de las Bibliotecas Públicas</a:t>
            </a:r>
          </a:p>
          <a:p>
            <a:pPr algn="l"/>
            <a:endParaRPr lang="es-ES" sz="1400" dirty="0" smtClean="0"/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28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3. Búsqueda </a:t>
            </a: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y navegación con sentido en Internet</a:t>
            </a: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	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Motores de Búsqueda o Buscadores</a:t>
            </a:r>
          </a:p>
          <a:p>
            <a:pPr algn="l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	Bibliotecas Virtuales y Libros Electrónicos</a:t>
            </a:r>
          </a:p>
          <a:p>
            <a:pPr algn="l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	Imprimir desde Internet</a:t>
            </a:r>
          </a:p>
          <a:p>
            <a:pPr algn="l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•	Actividad práctica paso a paso</a:t>
            </a: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ES" sz="1400" dirty="0" smtClean="0"/>
          </a:p>
          <a:p>
            <a:pPr algn="just"/>
            <a:r>
              <a:rPr lang="es-CL" sz="1400" dirty="0" smtClean="0"/>
              <a:t> </a:t>
            </a:r>
            <a:endParaRPr lang="es-ES" sz="1400" dirty="0" smtClean="0"/>
          </a:p>
          <a:p>
            <a:pPr algn="just"/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64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l"/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1. Conceptos esenciales de Internet</a:t>
            </a: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diferentes parte de una dirección web</a:t>
            </a:r>
          </a:p>
          <a:p>
            <a:pPr algn="just"/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r>
              <a:rPr lang="es-C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WWW. BIBLIOREDES.CL</a:t>
            </a: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	</a:t>
            </a:r>
          </a:p>
          <a:p>
            <a:pPr algn="just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Página alojada en		Nombre de 		Origen de </a:t>
            </a:r>
          </a:p>
          <a:p>
            <a:pPr algn="just"/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la World Wide Web		la página			la página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3364523" y="3892062"/>
            <a:ext cx="398584" cy="8792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677" y="3892062"/>
            <a:ext cx="5064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3747" y="3892061"/>
            <a:ext cx="5064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23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 Herramientas esenciales </a:t>
            </a: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para navegar</a:t>
            </a: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Hipervínculos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Botones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atrás y adelante</a:t>
            </a: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443" y="2620107"/>
            <a:ext cx="1619250" cy="2243138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855785"/>
            <a:ext cx="7455877" cy="6056215"/>
          </a:xfrm>
        </p:spPr>
        <p:txBody>
          <a:bodyPr>
            <a:normAutofit/>
          </a:bodyPr>
          <a:lstStyle/>
          <a:p>
            <a:pPr algn="l"/>
            <a:endParaRPr lang="es-CL" sz="1800" dirty="0" smtClean="0">
              <a:latin typeface="Verdan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Actividad práctica paso a paso</a:t>
            </a:r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1800" dirty="0">
              <a:latin typeface="Verdana" pitchFamily="34" charset="0"/>
            </a:endParaRPr>
          </a:p>
          <a:p>
            <a:pPr algn="l"/>
            <a:endParaRPr lang="es-CL" sz="1800" dirty="0">
              <a:latin typeface="Verdana" pitchFamily="34" charset="0"/>
            </a:endParaRPr>
          </a:p>
          <a:p>
            <a:pPr marL="514350" indent="-514350" algn="just">
              <a:buAutoNum type="arabicPeriod"/>
            </a:pPr>
            <a:r>
              <a:rPr lang="es-CL" sz="1800" dirty="0" smtClean="0">
                <a:latin typeface="Verdana" pitchFamily="34" charset="0"/>
              </a:rPr>
              <a:t>Navegue en la página </a:t>
            </a:r>
            <a:r>
              <a:rPr lang="es-CL" sz="1800" dirty="0" smtClean="0">
                <a:latin typeface="Verdana" pitchFamily="34" charset="0"/>
                <a:hlinkClick r:id="rId2"/>
              </a:rPr>
              <a:t>www.biblioredes.cl</a:t>
            </a:r>
            <a:r>
              <a:rPr lang="es-CL" sz="1800" dirty="0" smtClean="0">
                <a:latin typeface="Verdana" pitchFamily="34" charset="0"/>
              </a:rPr>
              <a:t> y utilice los hipervínculos.</a:t>
            </a:r>
          </a:p>
          <a:p>
            <a:pPr algn="just"/>
            <a:endParaRPr lang="es-CL" sz="1800" dirty="0" smtClean="0">
              <a:latin typeface="Verdana" pitchFamily="34" charset="0"/>
            </a:endParaRPr>
          </a:p>
          <a:p>
            <a:pPr algn="just"/>
            <a:r>
              <a:rPr lang="es-CL" sz="1800" dirty="0" smtClean="0">
                <a:latin typeface="Verdana" pitchFamily="34" charset="0"/>
              </a:rPr>
              <a:t>2.   Diríjase a los hipervínculos que se muestran en el manual    	 del participante y revise el contenido de los sitios. </a:t>
            </a: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19720" y="54408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612" y="4278236"/>
            <a:ext cx="3470270" cy="2321855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832338"/>
            <a:ext cx="7158892" cy="4890036"/>
          </a:xfrm>
        </p:spPr>
        <p:txBody>
          <a:bodyPr>
            <a:normAutofit/>
          </a:bodyPr>
          <a:lstStyle/>
          <a:p>
            <a:pPr algn="l"/>
            <a:endParaRPr lang="es-ES" sz="1400" dirty="0" smtClean="0"/>
          </a:p>
          <a:p>
            <a:endParaRPr lang="es-ES" sz="1400" dirty="0" smtClean="0"/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Servicios de las bibliotecas públicas</a:t>
            </a:r>
          </a:p>
          <a:p>
            <a:pPr algn="l"/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165" y="2228287"/>
            <a:ext cx="631666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1346981"/>
            <a:ext cx="7432430" cy="5147604"/>
          </a:xfrm>
        </p:spPr>
        <p:txBody>
          <a:bodyPr>
            <a:normAutofit/>
          </a:bodyPr>
          <a:lstStyle/>
          <a:p>
            <a:pPr algn="l"/>
            <a:endParaRPr lang="es-ES" sz="1900" dirty="0" smtClean="0">
              <a:latin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Búsqueda y navegación con sentido en Internet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400" dirty="0" smtClean="0"/>
          </a:p>
          <a:p>
            <a:endParaRPr lang="es-ES" sz="1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/>
              <a:t>Motores de </a:t>
            </a:r>
            <a:r>
              <a:rPr lang="es-ES" sz="1800" dirty="0" smtClean="0"/>
              <a:t>búsqueda o buscadores</a:t>
            </a:r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/>
              <a:t>Bibliotecas virtuales y libros electrónicos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s-ES" sz="1800" dirty="0"/>
              <a:t>Imprimir desde internet</a:t>
            </a:r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467" y="2331671"/>
            <a:ext cx="34321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857" y="3691548"/>
            <a:ext cx="2469543" cy="185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461" y="5205290"/>
            <a:ext cx="937602" cy="937602"/>
          </a:xfrm>
          <a:prstGeom prst="rect">
            <a:avLst/>
          </a:prstGeom>
        </p:spPr>
      </p:pic>
      <p:pic>
        <p:nvPicPr>
          <p:cNvPr id="11" name="Imagen 10" descr="VinetaPPT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73015"/>
            <a:ext cx="6838461" cy="4560277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itchFamily="34" charset="0"/>
              <a:buChar char="•"/>
            </a:pPr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</a:rPr>
              <a:t>Actividad práctica paso a paso</a:t>
            </a:r>
          </a:p>
          <a:p>
            <a:pPr lvl="0" algn="l"/>
            <a:endParaRPr lang="es-CL" sz="1400" dirty="0" smtClean="0">
              <a:latin typeface="Verdana" pitchFamily="34" charset="0"/>
            </a:endParaRPr>
          </a:p>
          <a:p>
            <a:pPr lvl="0" algn="l"/>
            <a:endParaRPr lang="es-CL" sz="1400" dirty="0">
              <a:latin typeface="Verdana" pitchFamily="34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CL" sz="1800" dirty="0" smtClean="0">
                <a:latin typeface="Verdana" pitchFamily="34" charset="0"/>
              </a:rPr>
              <a:t>Buscando en Internet</a:t>
            </a:r>
          </a:p>
          <a:p>
            <a:pPr marL="342900" lvl="0" indent="-342900" algn="l">
              <a:buAutoNum type="alphaUcParenR"/>
            </a:pPr>
            <a:endParaRPr lang="es-CL" sz="1800" dirty="0">
              <a:latin typeface="Verdana" pitchFamily="34" charset="0"/>
            </a:endParaRPr>
          </a:p>
          <a:p>
            <a:pPr lvl="0" algn="l"/>
            <a:endParaRPr lang="es-CL" sz="1800" dirty="0">
              <a:latin typeface="Verdana" pitchFamily="34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CL" sz="1800" dirty="0" smtClean="0">
                <a:latin typeface="Verdana" pitchFamily="34" charset="0"/>
              </a:rPr>
              <a:t>Imprimir una página web utilizando la barra de menú</a:t>
            </a:r>
          </a:p>
          <a:p>
            <a:pPr marL="342900" lvl="0" indent="-342900" algn="l">
              <a:buAutoNum type="alphaUcParenR"/>
            </a:pPr>
            <a:endParaRPr lang="es-CL" sz="1800" dirty="0">
              <a:latin typeface="Verdana" pitchFamily="34" charset="0"/>
            </a:endParaRPr>
          </a:p>
          <a:p>
            <a:pPr lvl="0" algn="l"/>
            <a:endParaRPr lang="es-CL" sz="1800" dirty="0" smtClean="0">
              <a:latin typeface="Verdana" pitchFamily="34" charset="0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CL" sz="1800" dirty="0" smtClean="0">
                <a:latin typeface="Verdana" pitchFamily="34" charset="0"/>
              </a:rPr>
              <a:t>Conociendo los buscadores de Internet</a:t>
            </a:r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630" y="1541285"/>
            <a:ext cx="2553235" cy="1062784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140</Words>
  <Application>Microsoft Office PowerPoint</Application>
  <PresentationFormat>Presentación en pantalla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Programa Biblioredes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mrivera</cp:lastModifiedBy>
  <cp:revision>152</cp:revision>
  <dcterms:created xsi:type="dcterms:W3CDTF">2011-11-15T16:08:20Z</dcterms:created>
  <dcterms:modified xsi:type="dcterms:W3CDTF">2012-07-18T15:24:37Z</dcterms:modified>
</cp:coreProperties>
</file>