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95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93" r:id="rId10"/>
    <p:sldId id="285" r:id="rId11"/>
    <p:sldId id="290" r:id="rId12"/>
    <p:sldId id="291" r:id="rId13"/>
    <p:sldId id="292" r:id="rId14"/>
    <p:sldId id="294" r:id="rId15"/>
    <p:sldId id="259" r:id="rId16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00D"/>
    <a:srgbClr val="F6491A"/>
    <a:srgbClr val="DA51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1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CCF2-FE8A-4180-9C88-922EDC21C30C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6F9AA-C549-4F6B-B733-23B0503718B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8108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160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13156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16421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63585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48755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417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665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924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881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8186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1178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52CA0-71A9-0A45-B962-A2F4D319C524}" type="datetimeFigureOut">
              <a:rPr lang="es-ES" smtClean="0"/>
              <a:pPr/>
              <a:t>18/07/2012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55D2-76B4-0741-83CA-0BEB5B06640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518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FtyLPjsYdA&amp;feature=related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youtube.com/watch?v=FNncE-8QnHo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://www.youtube.com/watch?v=ZkASqor3zr8&amp;feature=relate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ortad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6" cy="698677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875939" y="3536605"/>
            <a:ext cx="1939602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&gt;</a:t>
            </a:r>
            <a:endParaRPr lang="es-ES" sz="28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11" name="CuadroTexto 4"/>
          <p:cNvSpPr txBox="1"/>
          <p:nvPr/>
        </p:nvSpPr>
        <p:spPr>
          <a:xfrm>
            <a:off x="2069844" y="3017387"/>
            <a:ext cx="4530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Alfabetización Digital</a:t>
            </a:r>
          </a:p>
          <a:p>
            <a:pPr algn="r"/>
            <a:r>
              <a:rPr lang="es-ES" sz="2400" spc="-150" dirty="0">
                <a:solidFill>
                  <a:schemeClr val="bg1">
                    <a:lumMod val="50000"/>
                  </a:schemeClr>
                </a:solidFill>
                <a:latin typeface="OCR A Std"/>
                <a:cs typeface="OCR A Std"/>
              </a:rPr>
              <a:t>2012</a:t>
            </a:r>
          </a:p>
          <a:p>
            <a:pPr algn="r"/>
            <a:r>
              <a:rPr lang="es-ES" sz="2800" spc="-150" dirty="0" smtClean="0">
                <a:solidFill>
                  <a:srgbClr val="FF6600"/>
                </a:solidFill>
                <a:latin typeface="OCR A Std"/>
                <a:cs typeface="OCR A Std"/>
              </a:rPr>
              <a:t>   </a:t>
            </a:r>
            <a:endParaRPr lang="es-ES" sz="28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  <p:sp>
        <p:nvSpPr>
          <p:cNvPr id="6" name="CuadroTexto 4"/>
          <p:cNvSpPr txBox="1"/>
          <p:nvPr/>
        </p:nvSpPr>
        <p:spPr>
          <a:xfrm>
            <a:off x="4616246" y="4758551"/>
            <a:ext cx="1939602" cy="1028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1</a:t>
            </a:r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 </a:t>
            </a:r>
            <a:r>
              <a:rPr lang="es-ES" sz="3200" spc="-150" dirty="0" smtClean="0">
                <a:solidFill>
                  <a:srgbClr val="FF6600">
                    <a:alpha val="15000"/>
                  </a:srgbClr>
                </a:solidFill>
                <a:latin typeface="OCR A Std"/>
                <a:cs typeface="OCR A Std"/>
              </a:rPr>
              <a:t>de 4</a:t>
            </a:r>
            <a:endParaRPr lang="es-ES" sz="3200" dirty="0" smtClean="0">
              <a:solidFill>
                <a:srgbClr val="FF6600">
                  <a:alpha val="15000"/>
                </a:srgbClr>
              </a:solidFill>
              <a:latin typeface="OCR A Std"/>
              <a:cs typeface="OCR A Std"/>
            </a:endParaRPr>
          </a:p>
          <a:p>
            <a:pPr algn="r">
              <a:lnSpc>
                <a:spcPct val="90000"/>
              </a:lnSpc>
            </a:pPr>
            <a:endParaRPr lang="es-ES" sz="3200" dirty="0">
              <a:solidFill>
                <a:schemeClr val="bg1">
                  <a:lumMod val="85000"/>
                </a:schemeClr>
              </a:solidFill>
              <a:latin typeface="OCR A Std"/>
              <a:cs typeface="OCR A Std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3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2443113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práctica paso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 </a:t>
            </a: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paso</a:t>
            </a:r>
            <a:endParaRPr lang="es-ES" sz="1800" b="1" dirty="0">
              <a:solidFill>
                <a:schemeClr val="tx1"/>
              </a:solidFill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r>
              <a:rPr lang="es-ES" sz="1800" dirty="0">
                <a:latin typeface="Verdana" pitchFamily="34" charset="0"/>
              </a:rPr>
              <a:t>1. Utilizando el mouse, navegue por el escritorio.</a:t>
            </a:r>
          </a:p>
          <a:p>
            <a:pPr lvl="0" algn="l"/>
            <a:r>
              <a:rPr lang="es-ES" sz="1800" dirty="0">
                <a:latin typeface="Verdana" pitchFamily="34" charset="0"/>
              </a:rPr>
              <a:t>2. Abra, con dos clics, el programa Microsoft Word 2003.</a:t>
            </a: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5" y="-2425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1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3746" y="3247292"/>
            <a:ext cx="1451354" cy="1451354"/>
          </a:xfrm>
          <a:prstGeom prst="rect">
            <a:avLst/>
          </a:prstGeom>
        </p:spPr>
      </p:pic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380487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de aprendizaje</a:t>
            </a:r>
          </a:p>
          <a:p>
            <a:pPr algn="l"/>
            <a:endParaRPr lang="es-ES" sz="1800" b="1" dirty="0" smtClean="0">
              <a:latin typeface="Verdana" pitchFamily="34" charset="0"/>
            </a:endParaRPr>
          </a:p>
          <a:p>
            <a:pPr algn="l"/>
            <a:endParaRPr lang="es-ES" sz="1800" b="1" dirty="0">
              <a:latin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</a:rPr>
              <a:t>En la página en blanco de Word, </a:t>
            </a:r>
            <a:r>
              <a:rPr lang="es-ES" sz="1800" dirty="0" smtClean="0">
                <a:latin typeface="Verdana" pitchFamily="34" charset="0"/>
              </a:rPr>
              <a:t>responda la siguiente pregunta:</a:t>
            </a:r>
          </a:p>
          <a:p>
            <a:pPr algn="l"/>
            <a:endParaRPr lang="es-ES" sz="1800" dirty="0" smtClean="0">
              <a:latin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</a:rPr>
              <a:t>¿Para qué me sirve saber usar el computador?</a:t>
            </a:r>
            <a:endParaRPr lang="es-CL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1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  <a:endParaRPr lang="es-ES" sz="1100" dirty="0" smtClean="0">
              <a:solidFill>
                <a:prstClr val="white"/>
              </a:solidFill>
              <a:latin typeface="OCR A Std"/>
              <a:cs typeface="OCR A Std"/>
            </a:endParaRPr>
          </a:p>
        </p:txBody>
      </p: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5958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30401"/>
          </a:xfrm>
        </p:spPr>
        <p:txBody>
          <a:bodyPr>
            <a:normAutofit/>
          </a:bodyPr>
          <a:lstStyle/>
          <a:p>
            <a:pPr lvl="0" algn="l"/>
            <a:r>
              <a:rPr lang="es-ES" sz="1900" b="1" dirty="0">
                <a:solidFill>
                  <a:schemeClr val="tx1"/>
                </a:solidFill>
                <a:latin typeface="Verdana" pitchFamily="34" charset="0"/>
              </a:rPr>
              <a:t>4. Conocimientos básicos de Windows XP</a:t>
            </a:r>
          </a:p>
          <a:p>
            <a:pPr lvl="0" algn="l">
              <a:buFont typeface="Arial" pitchFamily="34" charset="0"/>
              <a:buChar char="•"/>
            </a:pPr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900" dirty="0" smtClean="0">
                <a:latin typeface="Verdana" pitchFamily="34" charset="0"/>
              </a:rPr>
              <a:t> </a:t>
            </a:r>
            <a:r>
              <a:rPr lang="es-ES" sz="1900" dirty="0" smtClean="0">
                <a:latin typeface="Verdana" pitchFamily="34" charset="0"/>
                <a:hlinkClick r:id="rId2"/>
              </a:rPr>
              <a:t>¿</a:t>
            </a:r>
            <a:r>
              <a:rPr lang="es-ES" sz="1900" dirty="0">
                <a:latin typeface="Verdana" pitchFamily="34" charset="0"/>
                <a:hlinkClick r:id="rId2"/>
              </a:rPr>
              <a:t>Qué es un sistema operativo?</a:t>
            </a:r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900" dirty="0" smtClean="0">
                <a:latin typeface="Verdana" pitchFamily="34" charset="0"/>
                <a:hlinkClick r:id="rId3"/>
              </a:rPr>
              <a:t> Elementos </a:t>
            </a:r>
            <a:r>
              <a:rPr lang="es-ES" sz="1900" dirty="0">
                <a:latin typeface="Verdana" pitchFamily="34" charset="0"/>
                <a:hlinkClick r:id="rId3"/>
              </a:rPr>
              <a:t>de un escritorio</a:t>
            </a:r>
            <a:endParaRPr lang="es-ES" sz="1900" dirty="0">
              <a:latin typeface="Verdana" pitchFamily="34" charset="0"/>
            </a:endParaRPr>
          </a:p>
          <a:p>
            <a:pPr lvl="0" algn="l"/>
            <a:endParaRPr lang="es-ES" sz="19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900" dirty="0" smtClean="0">
                <a:latin typeface="Verdana" pitchFamily="34" charset="0"/>
                <a:hlinkClick r:id="rId4"/>
              </a:rPr>
              <a:t> ¿</a:t>
            </a:r>
            <a:r>
              <a:rPr lang="es-ES" sz="1900" dirty="0">
                <a:latin typeface="Verdana" pitchFamily="34" charset="0"/>
                <a:hlinkClick r:id="rId4"/>
              </a:rPr>
              <a:t>Qué son las carpetas?</a:t>
            </a:r>
            <a:endParaRPr lang="es-ES" sz="1900" dirty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1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  <a:endParaRPr lang="es-ES" sz="1100" dirty="0" smtClean="0">
              <a:solidFill>
                <a:prstClr val="white"/>
              </a:solidFill>
              <a:latin typeface="OCR A Std"/>
              <a:cs typeface="OCR A Std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79" y="1735561"/>
            <a:ext cx="2133600" cy="124015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608" y="4888496"/>
            <a:ext cx="921171" cy="900926"/>
          </a:xfrm>
          <a:prstGeom prst="rect">
            <a:avLst/>
          </a:prstGeom>
        </p:spPr>
      </p:pic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8309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2727533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400" dirty="0" smtClean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 Actividad práctica paso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 paso</a:t>
            </a: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r>
              <a:rPr lang="es-ES" sz="1800" dirty="0">
                <a:latin typeface="Verdana" pitchFamily="34" charset="0"/>
              </a:rPr>
              <a:t>1. Crearemos una carpeta en el escritorio del computador (clic derecho) y le pondremos un nombre</a:t>
            </a: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1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  <a:endParaRPr lang="es-ES" sz="1100" dirty="0" smtClean="0">
              <a:solidFill>
                <a:prstClr val="white"/>
              </a:solidFill>
              <a:latin typeface="OCR A Std"/>
              <a:cs typeface="OCR A Std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0720" y="3916680"/>
            <a:ext cx="975360" cy="975360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5138" y="3610147"/>
            <a:ext cx="4102058" cy="2563786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2836985" y="4179276"/>
            <a:ext cx="1688123" cy="480646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399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38923" y="1059021"/>
            <a:ext cx="6838461" cy="4779071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de aprendizaje</a:t>
            </a:r>
          </a:p>
          <a:p>
            <a:pPr algn="l"/>
            <a:endParaRPr lang="es-ES" sz="1800" b="1" dirty="0" smtClean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1. Encienda su computador e identifique los siguientes conceptos: escritorio, ícono, barra </a:t>
            </a:r>
            <a:r>
              <a:rPr lang="es-ES" sz="1800" dirty="0" smtClean="0">
                <a:latin typeface="Verdana" pitchFamily="34" charset="0"/>
              </a:rPr>
              <a:t>de tareas</a:t>
            </a:r>
            <a:r>
              <a:rPr lang="es-ES" sz="1800" dirty="0">
                <a:latin typeface="Verdana" pitchFamily="34" charset="0"/>
              </a:rPr>
              <a:t>, área de notificación, botón de inicio y zona de accesos directos</a:t>
            </a:r>
            <a:r>
              <a:rPr lang="es-ES" sz="1800" dirty="0" smtClean="0">
                <a:latin typeface="Verdana" pitchFamily="34" charset="0"/>
              </a:rPr>
              <a:t>.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2. Compárelos con los de sus compañeros y observe si existe algún cambio</a:t>
            </a:r>
            <a:r>
              <a:rPr lang="es-ES" sz="1800" dirty="0" smtClean="0">
                <a:latin typeface="Verdana" pitchFamily="34" charset="0"/>
              </a:rPr>
              <a:t>.</a:t>
            </a: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>
                <a:latin typeface="Verdana" pitchFamily="34" charset="0"/>
              </a:rPr>
              <a:t>3. Defina el concepto Sistema Operativo. </a:t>
            </a:r>
            <a:endParaRPr lang="es-ES" sz="1800" dirty="0" smtClean="0">
              <a:latin typeface="Verdana" pitchFamily="34" charset="0"/>
            </a:endParaRPr>
          </a:p>
          <a:p>
            <a:pPr algn="just"/>
            <a:endParaRPr lang="es-ES" sz="1800" dirty="0">
              <a:latin typeface="Verdana" pitchFamily="34" charset="0"/>
            </a:endParaRPr>
          </a:p>
          <a:p>
            <a:pPr algn="just"/>
            <a:r>
              <a:rPr lang="es-ES" sz="1800" dirty="0" smtClean="0">
                <a:latin typeface="Verdana" pitchFamily="34" charset="0"/>
              </a:rPr>
              <a:t>4</a:t>
            </a:r>
            <a:r>
              <a:rPr lang="es-ES" sz="1800" dirty="0">
                <a:latin typeface="Verdana" pitchFamily="34" charset="0"/>
              </a:rPr>
              <a:t>. Abra distintos programas y </a:t>
            </a:r>
            <a:r>
              <a:rPr lang="es-ES" sz="1800" dirty="0" smtClean="0">
                <a:latin typeface="Verdana" pitchFamily="34" charset="0"/>
              </a:rPr>
              <a:t>carpetas</a:t>
            </a:r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1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  <a:endParaRPr lang="es-ES" sz="1100" dirty="0" smtClean="0">
              <a:solidFill>
                <a:prstClr val="white"/>
              </a:solidFill>
              <a:latin typeface="OCR A Std"/>
              <a:cs typeface="OCR A Std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2281" y="1613169"/>
            <a:ext cx="637826" cy="625938"/>
          </a:xfrm>
          <a:prstGeom prst="rect">
            <a:avLst/>
          </a:prstGeom>
        </p:spPr>
      </p:pic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0020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  <p:pic>
        <p:nvPicPr>
          <p:cNvPr id="3" name="Imagen 2" descr="ContraPortad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9336427" cy="69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848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832338"/>
            <a:ext cx="7158892" cy="4890036"/>
          </a:xfrm>
        </p:spPr>
        <p:txBody>
          <a:bodyPr>
            <a:normAutofit/>
          </a:bodyPr>
          <a:lstStyle/>
          <a:p>
            <a:pPr algn="l"/>
            <a:endParaRPr lang="es-ES" sz="1800" dirty="0" smtClean="0"/>
          </a:p>
          <a:p>
            <a:endParaRPr lang="es-ES" sz="1800" dirty="0" smtClean="0"/>
          </a:p>
          <a:p>
            <a:pPr algn="l"/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1. Componentes básicos del computador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¿Cuál es la diferencia entre software y hardware?</a:t>
            </a:r>
          </a:p>
          <a:p>
            <a:pPr algn="l"/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8703" y="2515623"/>
            <a:ext cx="4958960" cy="367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07343" y="1055077"/>
            <a:ext cx="6838461" cy="5569071"/>
          </a:xfrm>
        </p:spPr>
        <p:txBody>
          <a:bodyPr>
            <a:normAutofit/>
          </a:bodyPr>
          <a:lstStyle/>
          <a:p>
            <a:pPr algn="l"/>
            <a:endParaRPr lang="es-ES" sz="1800" b="1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¿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Qué elementos del hardware componen un computador?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1. Monitor</a:t>
            </a:r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2.  Gabinete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3.  Teclado</a:t>
            </a: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  <a:ea typeface="Verdana" pitchFamily="34" charset="0"/>
                <a:cs typeface="Verdana" pitchFamily="34" charset="0"/>
              </a:rPr>
              <a:t>4.  Mouse</a:t>
            </a:r>
          </a:p>
          <a:p>
            <a:pPr algn="l"/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820" y="2535311"/>
            <a:ext cx="9271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1471" y="3381887"/>
            <a:ext cx="221297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906" y="4527671"/>
            <a:ext cx="1884363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3307" y="5651316"/>
            <a:ext cx="1090613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n 15" descr="VinetaPP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35724" y="914400"/>
            <a:ext cx="7432430" cy="5580185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Funciones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 computador</a:t>
            </a:r>
          </a:p>
          <a:p>
            <a:pPr algn="l"/>
            <a:endParaRPr lang="es-ES" sz="1900" dirty="0" smtClean="0">
              <a:latin typeface="Verdana" pitchFamily="34" charset="0"/>
            </a:endParaRPr>
          </a:p>
          <a:p>
            <a:endParaRPr lang="es-ES" sz="2600" dirty="0" smtClean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9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¿</a:t>
            </a:r>
            <a:r>
              <a:rPr lang="es-ES" sz="1900" dirty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Qué funciones cumple el hardware en un computador?</a:t>
            </a: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Entrada</a:t>
            </a: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2. Procesamiento </a:t>
            </a:r>
            <a:r>
              <a:rPr lang="es-ES" sz="1900" dirty="0">
                <a:latin typeface="Verdana" pitchFamily="34" charset="0"/>
                <a:ea typeface="Verdana" pitchFamily="34" charset="0"/>
                <a:cs typeface="Verdana" pitchFamily="34" charset="0"/>
              </a:rPr>
              <a:t>de la Información</a:t>
            </a: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3. Almacenamiento</a:t>
            </a: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s-ES" sz="19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4. Salida</a:t>
            </a:r>
            <a:endParaRPr lang="es-ES" sz="1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284" y="2512890"/>
            <a:ext cx="296862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019908"/>
            <a:ext cx="7170615" cy="5543124"/>
          </a:xfrm>
        </p:spPr>
        <p:txBody>
          <a:bodyPr>
            <a:normAutofit lnSpcReduction="10000"/>
          </a:bodyPr>
          <a:lstStyle/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l"/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2. El Mouse</a:t>
            </a:r>
          </a:p>
          <a:p>
            <a:r>
              <a:rPr lang="es-ES" sz="1800" dirty="0">
                <a:latin typeface="Verdana" pitchFamily="34" charset="0"/>
              </a:rPr>
              <a:t>Conociendo el Mouse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r>
              <a:rPr lang="es-ES" sz="1800" dirty="0">
                <a:latin typeface="Verdana" pitchFamily="34" charset="0"/>
              </a:rPr>
              <a:t>Rueda o </a:t>
            </a:r>
            <a:r>
              <a:rPr lang="es-ES" sz="1800" dirty="0" err="1">
                <a:latin typeface="Verdana" pitchFamily="34" charset="0"/>
              </a:rPr>
              <a:t>scroll</a:t>
            </a:r>
            <a:endParaRPr lang="es-ES" sz="1800" dirty="0">
              <a:latin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 smtClean="0">
                <a:latin typeface="Verdana" pitchFamily="34" charset="0"/>
              </a:rPr>
              <a:t>Botón Izquierdo</a:t>
            </a:r>
          </a:p>
          <a:p>
            <a:pPr algn="l"/>
            <a:endParaRPr lang="es-ES" sz="1800" dirty="0" smtClean="0">
              <a:latin typeface="Verdana" pitchFamily="34" charset="0"/>
            </a:endParaRPr>
          </a:p>
          <a:p>
            <a:pPr algn="r"/>
            <a:r>
              <a:rPr lang="es-ES" sz="1800" dirty="0" smtClean="0">
                <a:latin typeface="Verdana" pitchFamily="34" charset="0"/>
              </a:rPr>
              <a:t>Botón Derecho</a:t>
            </a: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s-ES" sz="2400" dirty="0" smtClean="0">
              <a:latin typeface="Verdana" pitchFamily="34" charset="0"/>
            </a:endParaRPr>
          </a:p>
          <a:p>
            <a:endParaRPr lang="es-ES" sz="2400" dirty="0" smtClean="0">
              <a:latin typeface="Verdana" pitchFamily="34" charset="0"/>
            </a:endParaRPr>
          </a:p>
          <a:p>
            <a:pPr algn="l"/>
            <a:endParaRPr lang="es-CL" sz="2000" dirty="0" smtClean="0">
              <a:latin typeface="Verdana" pitchFamily="34" charset="0"/>
            </a:endParaRPr>
          </a:p>
          <a:p>
            <a:pPr algn="just"/>
            <a:endParaRPr lang="es-C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200" dirty="0" smtClean="0"/>
          </a:p>
          <a:p>
            <a:r>
              <a:rPr lang="es-CL" sz="1200" dirty="0" smtClean="0"/>
              <a:t> </a:t>
            </a:r>
            <a:endParaRPr lang="es-ES" sz="1200" dirty="0" smtClean="0"/>
          </a:p>
          <a:p>
            <a:endParaRPr lang="es-ES" sz="1200" dirty="0" smtClean="0"/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368" y="3268364"/>
            <a:ext cx="1057903" cy="22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0494">
            <a:off x="5458435" y="3270456"/>
            <a:ext cx="1773854" cy="3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3139" y="2601003"/>
            <a:ext cx="250233" cy="59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n 11" descr="VinetaPPT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73015"/>
            <a:ext cx="6838461" cy="3947827"/>
          </a:xfrm>
        </p:spPr>
        <p:txBody>
          <a:bodyPr>
            <a:normAutofit/>
          </a:bodyPr>
          <a:lstStyle/>
          <a:p>
            <a:pPr lvl="0" algn="l">
              <a:buFont typeface="Arial" pitchFamily="34" charset="0"/>
              <a:buChar char="•"/>
            </a:pPr>
            <a:endParaRPr lang="es-CL" sz="1400" dirty="0" smtClean="0">
              <a:latin typeface="Verdana" pitchFamily="34" charset="0"/>
            </a:endParaRPr>
          </a:p>
          <a:p>
            <a:pPr lvl="0"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Cuatro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acciones del Mouse</a:t>
            </a:r>
          </a:p>
          <a:p>
            <a:pPr lvl="0" algn="l"/>
            <a:endParaRPr lang="es-ES" sz="1800" dirty="0">
              <a:latin typeface="Verdana" pitchFamily="34" charset="0"/>
            </a:endParaRPr>
          </a:p>
          <a:p>
            <a:pPr lvl="0" algn="l"/>
            <a:r>
              <a:rPr lang="es-ES" sz="1800" dirty="0">
                <a:latin typeface="Verdana" pitchFamily="34" charset="0"/>
              </a:rPr>
              <a:t>1. 1 Clic</a:t>
            </a:r>
          </a:p>
          <a:p>
            <a:pPr lvl="0" algn="l"/>
            <a:r>
              <a:rPr lang="es-ES" sz="1800" dirty="0">
                <a:latin typeface="Verdana" pitchFamily="34" charset="0"/>
              </a:rPr>
              <a:t>2. Doble clic para abrir programas</a:t>
            </a:r>
          </a:p>
          <a:p>
            <a:pPr lvl="0" algn="l"/>
            <a:r>
              <a:rPr lang="es-ES" sz="1800" dirty="0">
                <a:latin typeface="Verdana" pitchFamily="34" charset="0"/>
              </a:rPr>
              <a:t>3. Marca o agrupar</a:t>
            </a:r>
          </a:p>
          <a:p>
            <a:pPr lvl="0" algn="l"/>
            <a:r>
              <a:rPr lang="es-ES" sz="1800" dirty="0">
                <a:latin typeface="Verdana" pitchFamily="34" charset="0"/>
              </a:rPr>
              <a:t>4. Arrastrar</a:t>
            </a: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8" name="Imagen 7" descr="VinetaPP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62707"/>
            <a:ext cx="6838461" cy="4709371"/>
          </a:xfrm>
        </p:spPr>
        <p:txBody>
          <a:bodyPr>
            <a:normAutofit/>
          </a:bodyPr>
          <a:lstStyle/>
          <a:p>
            <a:endParaRPr lang="es-ES" sz="2400" dirty="0" smtClean="0">
              <a:latin typeface="Verdana" pitchFamily="34" charset="0"/>
            </a:endParaRPr>
          </a:p>
          <a:p>
            <a:pPr algn="l"/>
            <a:endParaRPr lang="es-ES" sz="2000" dirty="0">
              <a:latin typeface="Verdana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s-ES" sz="1800" b="1" dirty="0" smtClean="0">
                <a:solidFill>
                  <a:schemeClr val="tx1"/>
                </a:solidFill>
                <a:latin typeface="Verdana" pitchFamily="34" charset="0"/>
              </a:rPr>
              <a:t> Actividad de </a:t>
            </a:r>
            <a:r>
              <a:rPr lang="es-ES" sz="1800" b="1" dirty="0">
                <a:solidFill>
                  <a:schemeClr val="tx1"/>
                </a:solidFill>
                <a:latin typeface="Verdana" pitchFamily="34" charset="0"/>
              </a:rPr>
              <a:t>aprendizaje</a:t>
            </a: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endParaRPr lang="es-ES" sz="1800" dirty="0">
              <a:latin typeface="Verdana" pitchFamily="34" charset="0"/>
            </a:endParaRPr>
          </a:p>
          <a:p>
            <a:pPr algn="l"/>
            <a:r>
              <a:rPr lang="es-ES" sz="1800" dirty="0">
                <a:latin typeface="Verdana" pitchFamily="34" charset="0"/>
              </a:rPr>
              <a:t>1. Ejecute las 4 funciones del mouse</a:t>
            </a:r>
          </a:p>
          <a:p>
            <a:pPr algn="l"/>
            <a:r>
              <a:rPr lang="es-ES" sz="1800" dirty="0">
                <a:latin typeface="Verdana" pitchFamily="34" charset="0"/>
              </a:rPr>
              <a:t>2. Abra alguna carpeta o programa</a:t>
            </a:r>
          </a:p>
          <a:p>
            <a:pPr algn="l"/>
            <a:endParaRPr lang="es-CL" sz="2000" dirty="0" smtClean="0">
              <a:latin typeface="Verdana" pitchFamily="34" charset="0"/>
            </a:endParaRPr>
          </a:p>
          <a:p>
            <a:pPr algn="just"/>
            <a:endParaRPr lang="es-CL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pPr algn="l"/>
            <a:endParaRPr lang="es-ES" sz="1200" dirty="0" smtClean="0"/>
          </a:p>
          <a:p>
            <a:r>
              <a:rPr lang="es-CL" sz="1200" dirty="0" smtClean="0"/>
              <a:t> </a:t>
            </a:r>
            <a:endParaRPr lang="es-ES" sz="1200" dirty="0" smtClean="0"/>
          </a:p>
          <a:p>
            <a:endParaRPr lang="es-ES" sz="1200" dirty="0" smtClean="0"/>
          </a:p>
          <a:p>
            <a:pPr algn="just"/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5653" y="3659981"/>
            <a:ext cx="3984611" cy="2717505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01919"/>
            <a:ext cx="6838461" cy="3937821"/>
          </a:xfrm>
        </p:spPr>
        <p:txBody>
          <a:bodyPr>
            <a:normAutofit/>
          </a:bodyPr>
          <a:lstStyle/>
          <a:p>
            <a:pPr algn="l"/>
            <a:endParaRPr lang="es-ES" sz="2400" dirty="0" smtClean="0"/>
          </a:p>
          <a:p>
            <a:pPr lvl="0" algn="l"/>
            <a:r>
              <a:rPr lang="es-CL" sz="1800" b="1" dirty="0">
                <a:solidFill>
                  <a:schemeClr val="tx1"/>
                </a:solidFill>
                <a:latin typeface="Verdana" pitchFamily="34" charset="0"/>
              </a:rPr>
              <a:t>3. El teclado</a:t>
            </a:r>
          </a:p>
          <a:p>
            <a:pPr lvl="0" algn="l">
              <a:buFont typeface="Arial" pitchFamily="34" charset="0"/>
              <a:buChar char="•"/>
            </a:pPr>
            <a:endParaRPr lang="es-CL" sz="1800" dirty="0" smtClean="0">
              <a:latin typeface="Verdana" pitchFamily="34" charset="0"/>
            </a:endParaRPr>
          </a:p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7" name="Imagen 6" descr="Log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38" y="0"/>
            <a:ext cx="1373184" cy="6912000"/>
          </a:xfrm>
          <a:prstGeom prst="rect">
            <a:avLst/>
          </a:prstGeom>
        </p:spPr>
      </p:pic>
      <p:grpSp>
        <p:nvGrpSpPr>
          <p:cNvPr id="8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9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schemeClr val="bg1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2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schemeClr val="bg1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8256" y="2004646"/>
            <a:ext cx="5387359" cy="433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97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56154" y="973015"/>
            <a:ext cx="6838461" cy="3947827"/>
          </a:xfrm>
        </p:spPr>
        <p:txBody>
          <a:bodyPr>
            <a:normAutofit/>
          </a:bodyPr>
          <a:lstStyle/>
          <a:p>
            <a:pPr lvl="0" algn="l"/>
            <a:endParaRPr lang="es-ES" sz="1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pPr algn="l"/>
            <a:endParaRPr lang="es-CL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endParaRPr lang="es-ES" sz="2800" dirty="0" smtClean="0">
              <a:latin typeface="Verdana" pitchFamily="34" charset="0"/>
            </a:endParaRPr>
          </a:p>
          <a:p>
            <a:pPr algn="l"/>
            <a:endParaRPr lang="es-CL" sz="2400" dirty="0" smtClean="0">
              <a:latin typeface="Verdana" pitchFamily="34" charset="0"/>
            </a:endParaRPr>
          </a:p>
          <a:p>
            <a:pPr algn="just"/>
            <a:endParaRPr lang="es-CL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  <a:p>
            <a:endParaRPr lang="es-ES" sz="1400" dirty="0" smtClean="0"/>
          </a:p>
          <a:p>
            <a:endParaRPr lang="es-ES" sz="1400" dirty="0" smtClean="0"/>
          </a:p>
          <a:p>
            <a:pPr algn="just"/>
            <a:endParaRPr lang="es-ES" sz="1400" dirty="0">
              <a:solidFill>
                <a:schemeClr val="tx1">
                  <a:lumMod val="65000"/>
                  <a:lumOff val="35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3" name="Agrupar 11"/>
          <p:cNvGrpSpPr/>
          <p:nvPr/>
        </p:nvGrpSpPr>
        <p:grpSpPr>
          <a:xfrm>
            <a:off x="1353646" y="0"/>
            <a:ext cx="7988627" cy="708981"/>
            <a:chOff x="9949939" y="0"/>
            <a:chExt cx="7988627" cy="708981"/>
          </a:xfrm>
        </p:grpSpPr>
        <p:sp>
          <p:nvSpPr>
            <p:cNvPr id="14" name="Rectángulo 6"/>
            <p:cNvSpPr/>
            <p:nvPr/>
          </p:nvSpPr>
          <p:spPr>
            <a:xfrm>
              <a:off x="9949939" y="0"/>
              <a:ext cx="7988627" cy="708981"/>
            </a:xfrm>
            <a:prstGeom prst="rect">
              <a:avLst/>
            </a:prstGeom>
            <a:solidFill>
              <a:srgbClr val="DA512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prstClr val="white"/>
                </a:solidFill>
              </a:endParaRPr>
            </a:p>
          </p:txBody>
        </p:sp>
        <p:sp>
          <p:nvSpPr>
            <p:cNvPr id="15" name="CuadroTexto 8"/>
            <p:cNvSpPr txBox="1"/>
            <p:nvPr/>
          </p:nvSpPr>
          <p:spPr>
            <a:xfrm>
              <a:off x="15560040" y="134700"/>
              <a:ext cx="18748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s-ES" sz="1100" dirty="0">
                <a:solidFill>
                  <a:prstClr val="white"/>
                </a:solidFill>
                <a:latin typeface="OCR A Std"/>
                <a:cs typeface="OCR A Std"/>
              </a:endParaRPr>
            </a:p>
          </p:txBody>
        </p:sp>
      </p:grpSp>
      <p:sp>
        <p:nvSpPr>
          <p:cNvPr id="10" name="CuadroTexto 8"/>
          <p:cNvSpPr txBox="1"/>
          <p:nvPr/>
        </p:nvSpPr>
        <p:spPr>
          <a:xfrm>
            <a:off x="6870909" y="117984"/>
            <a:ext cx="1874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100" dirty="0">
                <a:solidFill>
                  <a:prstClr val="white"/>
                </a:solidFill>
                <a:latin typeface="OCR A Std"/>
                <a:cs typeface="OCR A Std"/>
              </a:rPr>
              <a:t>Alfabetización Digital</a:t>
            </a: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3889" y="1109083"/>
            <a:ext cx="7254753" cy="4529717"/>
          </a:xfrm>
          <a:prstGeom prst="rect">
            <a:avLst/>
          </a:prstGeom>
        </p:spPr>
      </p:pic>
      <p:pic>
        <p:nvPicPr>
          <p:cNvPr id="9" name="Imagen 8" descr="VinetaPP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427" y="-19537"/>
            <a:ext cx="1383156" cy="698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61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2427</TotalTime>
  <Words>336</Words>
  <Application>Microsoft Office PowerPoint</Application>
  <PresentationFormat>Presentación en pantalla (4:3)</PresentationFormat>
  <Paragraphs>196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Company>Programa Biblioredes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Programa BiblioRedes DIBAM</dc:creator>
  <cp:lastModifiedBy>mrivera</cp:lastModifiedBy>
  <cp:revision>168</cp:revision>
  <dcterms:created xsi:type="dcterms:W3CDTF">2011-11-15T16:08:20Z</dcterms:created>
  <dcterms:modified xsi:type="dcterms:W3CDTF">2012-07-18T15:23:39Z</dcterms:modified>
</cp:coreProperties>
</file>